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Tlab 판테온" panose="020B0600000101010101" charset="-127"/>
      <p:regular r:id="rId18"/>
    </p:embeddedFont>
    <p:embeddedFont>
      <p:font typeface="윤고딕 Bold" panose="020B0600000101010101" charset="-127"/>
      <p:regular r:id="rId19"/>
    </p:embeddedFont>
    <p:embeddedFont>
      <p:font typeface="윤고딕 Medium" panose="020B0600000101010101" charset="-127"/>
      <p:regular r:id="rId20"/>
    </p:embeddedFont>
    <p:embeddedFont>
      <p:font typeface="윤고딕 Semi-Bold" panose="020B0600000101010101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62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google.com/spreadsheets/d/1DUF2isFWsqVSYhbaACYtbgcLi_YjDqpE3GLQIVgkKQg/edit#gid=69851113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구름, 하늘, 야외, 경치이(가) 표시된 사진&#10;&#10;자동 생성된 설명">
            <a:extLst>
              <a:ext uri="{FF2B5EF4-FFF2-40B4-BE49-F238E27FC236}">
                <a16:creationId xmlns:a16="http://schemas.microsoft.com/office/drawing/2014/main" id="{D65F4F7A-8822-49D5-C13B-CC1EB2B2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" y="523451"/>
            <a:ext cx="16883287" cy="949684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21875" b="2187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3803470" y="-875631"/>
            <a:ext cx="12453419" cy="11162631"/>
            <a:chOff x="0" y="-28575"/>
            <a:chExt cx="406400" cy="364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5417" y="2974679"/>
            <a:ext cx="9226548" cy="395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9"/>
              </a:lnSpc>
            </a:pPr>
            <a:r>
              <a:rPr lang="ko-KR" altLang="en-US" sz="1299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기술 문서</a:t>
            </a:r>
            <a:endParaRPr lang="en-US" altLang="ko-KR" sz="12999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  <a:p>
            <a:pPr algn="r">
              <a:lnSpc>
                <a:spcPts val="16379"/>
              </a:lnSpc>
            </a:pPr>
            <a:r>
              <a:rPr lang="ko-KR" altLang="en-US" sz="77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동화장기</a:t>
            </a:r>
            <a:endParaRPr lang="en-US" sz="7700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09602" y="922315"/>
            <a:ext cx="768298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조하진</a:t>
            </a:r>
            <a:endParaRPr lang="en-US" sz="3999" dirty="0">
              <a:solidFill>
                <a:srgbClr val="FFFFFF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417" y="8593523"/>
            <a:ext cx="1061630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2024년 10월 29일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03" y="129167"/>
            <a:ext cx="11250517" cy="100286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차트에 대한 일반적인 설명을 입력해 주세요.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홍보현황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655" y="4333599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복잡하고 정보가 많은 경우 그래프나 차트를 통해서 시각화 하세요.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655" y="5392779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23" y="1107835"/>
            <a:ext cx="2238358" cy="22383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289" y="494540"/>
            <a:ext cx="9808596" cy="97959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6607" y="2932872"/>
            <a:ext cx="5160095" cy="23301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72" y="4597930"/>
            <a:ext cx="3378308" cy="10697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45" y="7098269"/>
            <a:ext cx="2821562" cy="164591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190672" y="7282617"/>
            <a:ext cx="4571966" cy="911758"/>
            <a:chOff x="0" y="0"/>
            <a:chExt cx="6095954" cy="12156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8970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79400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3691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588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9485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7382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527901" y="0"/>
              <a:ext cx="568053" cy="1215677"/>
            </a:xfrm>
            <a:custGeom>
              <a:avLst/>
              <a:gdLst/>
              <a:ahLst/>
              <a:cxnLst/>
              <a:rect l="l" t="t" r="r" b="b"/>
              <a:pathLst>
                <a:path w="568053" h="1215677">
                  <a:moveTo>
                    <a:pt x="0" y="0"/>
                  </a:moveTo>
                  <a:lnTo>
                    <a:pt x="568053" y="0"/>
                  </a:lnTo>
                  <a:lnTo>
                    <a:pt x="568053" y="1215677"/>
                  </a:lnTo>
                  <a:lnTo>
                    <a:pt x="0" y="1215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33664" y="3861973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67% 달성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26944" y="5809271"/>
            <a:ext cx="4145598" cy="73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당사 서비스에 만족하는</a:t>
            </a:r>
          </a:p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고객의 비중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26944" y="9173616"/>
            <a:ext cx="4145598" cy="35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연간 오픈한 새로운 지점 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3664" y="6154566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35% 달성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3664" y="9192902"/>
            <a:ext cx="2097275" cy="32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008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15% 달성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94464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관리현황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2168" y="3372622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504929" y="5147831"/>
            <a:ext cx="194345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 중의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504929" y="8511945"/>
            <a:ext cx="194345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2168" y="5665215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2168" y="8703551"/>
            <a:ext cx="1660268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목표 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71438" y="3332977"/>
          <a:ext cx="16707024" cy="5241636"/>
        </p:xfrm>
        <a:graphic>
          <a:graphicData uri="http://schemas.openxmlformats.org/drawingml/2006/table">
            <a:tbl>
              <a:tblPr/>
              <a:tblGrid>
                <a:gridCol w="15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4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154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구분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2025년 3월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4월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5월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6월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합계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47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연구비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개발비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제조비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홍보비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40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관리비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비용현황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5581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7"/>
              </a:lnSpc>
            </a:pPr>
            <a:r>
              <a:rPr lang="en-US" sz="18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22622" y="258342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9278" y="2583425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980709" y="7573304"/>
          <a:ext cx="3579545" cy="1561171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1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5229721" y="7573304"/>
          <a:ext cx="3579545" cy="1561171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2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9478734" y="7573304"/>
          <a:ext cx="3579545" cy="1561171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3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3727746" y="7573304"/>
          <a:ext cx="3579545" cy="1561171"/>
        </p:xfrm>
        <a:graphic>
          <a:graphicData uri="http://schemas.openxmlformats.org/drawingml/2006/table">
            <a:tbl>
              <a:tblPr/>
              <a:tblGrid>
                <a:gridCol w="92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117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85CD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개션점 4 타이틀 및 내용을 간략히 적어주세요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2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AutoShape 20"/>
          <p:cNvSpPr/>
          <p:nvPr/>
        </p:nvSpPr>
        <p:spPr>
          <a:xfrm rot="5400000">
            <a:off x="2243878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5400000">
            <a:off x="649289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rot="5400000">
            <a:off x="10789527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rot="5400000">
            <a:off x="15038540" y="6725026"/>
            <a:ext cx="1005582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 rot="-10800000">
            <a:off x="2722857" y="6137432"/>
            <a:ext cx="12842287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개선점 및 대책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117826" y="3321192"/>
            <a:ext cx="3295692" cy="1455226"/>
            <a:chOff x="0" y="0"/>
            <a:chExt cx="4394255" cy="194030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066287"/>
              <a:ext cx="4394255" cy="87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토론하고자 하는 내용을</a:t>
              </a:r>
            </a:p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간략하게 설명해 주세요.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4032" y="-76200"/>
              <a:ext cx="4266192" cy="8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u="none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대책 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74482" y="3321192"/>
            <a:ext cx="3295692" cy="1455226"/>
            <a:chOff x="0" y="0"/>
            <a:chExt cx="4394255" cy="194030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066287"/>
              <a:ext cx="4394255" cy="874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토론하고자 하는 내용을</a:t>
              </a:r>
            </a:p>
            <a:p>
              <a:pPr marL="0" lvl="0" indent="0" algn="ctr">
                <a:lnSpc>
                  <a:spcPts val="2736"/>
                </a:lnSpc>
              </a:pPr>
              <a:r>
                <a:rPr lang="en-US" sz="1800" u="none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간략하게 설명해 주세요.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4032" y="-76200"/>
              <a:ext cx="4266192" cy="8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5"/>
                </a:lnSpc>
                <a:spcBef>
                  <a:spcPct val="0"/>
                </a:spcBef>
              </a:pPr>
              <a:r>
                <a:rPr lang="en-US" sz="3903" u="none">
                  <a:solidFill>
                    <a:srgbClr val="89E5F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대책 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636018" y="3259865"/>
          <a:ext cx="17015964" cy="6183145"/>
        </p:xfrm>
        <a:graphic>
          <a:graphicData uri="http://schemas.openxmlformats.org/drawingml/2006/table">
            <a:tbl>
              <a:tblPr/>
              <a:tblGrid>
                <a:gridCol w="8507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1을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2을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3을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4을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1048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5을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Tlab 판테온"/>
                          <a:ea typeface="Tlab 판테온"/>
                          <a:cs typeface="Tlab 판테온"/>
                          <a:sym typeface="Tlab 판테온"/>
                        </a:rPr>
                        <a:t>건의할 내용 6을 작성해 주세요.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B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건의사항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7139" y="0"/>
            <a:ext cx="13239902" cy="10287000"/>
            <a:chOff x="0" y="0"/>
            <a:chExt cx="176532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196"/>
            <a:stretch>
              <a:fillRect/>
            </a:stretch>
          </p:blipFill>
          <p:spPr>
            <a:xfrm>
              <a:off x="0" y="0"/>
              <a:ext cx="1765320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822942" y="0"/>
            <a:ext cx="14017966" cy="10997495"/>
            <a:chOff x="0" y="0"/>
            <a:chExt cx="427903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903" cy="335702"/>
            </a:xfrm>
            <a:custGeom>
              <a:avLst/>
              <a:gdLst/>
              <a:ahLst/>
              <a:cxnLst/>
              <a:rect l="l" t="t" r="r" b="b"/>
              <a:pathLst>
                <a:path w="427903" h="335702">
                  <a:moveTo>
                    <a:pt x="203200" y="0"/>
                  </a:moveTo>
                  <a:lnTo>
                    <a:pt x="427903" y="0"/>
                  </a:lnTo>
                  <a:lnTo>
                    <a:pt x="224703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4B5D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24703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02763" y="-224901"/>
            <a:ext cx="14683655" cy="10776503"/>
            <a:chOff x="0" y="0"/>
            <a:chExt cx="19578206" cy="14368670"/>
          </a:xfrm>
        </p:grpSpPr>
        <p:grpSp>
          <p:nvGrpSpPr>
            <p:cNvPr id="9" name="Group 9"/>
            <p:cNvGrpSpPr/>
            <p:nvPr/>
          </p:nvGrpSpPr>
          <p:grpSpPr>
            <a:xfrm>
              <a:off x="2183527" y="0"/>
              <a:ext cx="17394680" cy="14368670"/>
              <a:chOff x="0" y="0"/>
              <a:chExt cx="406400" cy="33570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6400" cy="335702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35702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35702"/>
                    </a:lnTo>
                    <a:lnTo>
                      <a:pt x="0" y="33570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-19050"/>
                <a:ext cx="203200" cy="354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3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307417"/>
              <a:ext cx="17022522" cy="14061254"/>
              <a:chOff x="0" y="0"/>
              <a:chExt cx="406400" cy="33570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6400" cy="335702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335702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335702"/>
                    </a:lnTo>
                    <a:lnTo>
                      <a:pt x="0" y="33570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>
                  <a:alpha val="2078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19050"/>
                <a:ext cx="203200" cy="3547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31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0" y="5375967"/>
            <a:ext cx="18524471" cy="6036875"/>
          </a:xfrm>
          <a:custGeom>
            <a:avLst/>
            <a:gdLst/>
            <a:ahLst/>
            <a:cxnLst/>
            <a:rect l="l" t="t" r="r" b="b"/>
            <a:pathLst>
              <a:path w="18524471" h="6036875">
                <a:moveTo>
                  <a:pt x="0" y="0"/>
                </a:moveTo>
                <a:lnTo>
                  <a:pt x="18524471" y="0"/>
                </a:lnTo>
                <a:lnTo>
                  <a:pt x="18524471" y="6036875"/>
                </a:lnTo>
                <a:lnTo>
                  <a:pt x="0" y="603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8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8574045" y="1889797"/>
            <a:ext cx="1139909" cy="900528"/>
          </a:xfrm>
          <a:custGeom>
            <a:avLst/>
            <a:gdLst/>
            <a:ahLst/>
            <a:cxnLst/>
            <a:rect l="l" t="t" r="r" b="b"/>
            <a:pathLst>
              <a:path w="1139909" h="900528">
                <a:moveTo>
                  <a:pt x="0" y="0"/>
                </a:moveTo>
                <a:lnTo>
                  <a:pt x="1139910" y="0"/>
                </a:lnTo>
                <a:lnTo>
                  <a:pt x="1139910" y="900528"/>
                </a:lnTo>
                <a:lnTo>
                  <a:pt x="0" y="9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8574045" y="6603819"/>
            <a:ext cx="1139909" cy="900528"/>
          </a:xfrm>
          <a:custGeom>
            <a:avLst/>
            <a:gdLst/>
            <a:ahLst/>
            <a:cxnLst/>
            <a:rect l="l" t="t" r="r" b="b"/>
            <a:pathLst>
              <a:path w="1139909" h="900528">
                <a:moveTo>
                  <a:pt x="1139910" y="900529"/>
                </a:moveTo>
                <a:lnTo>
                  <a:pt x="0" y="900529"/>
                </a:lnTo>
                <a:lnTo>
                  <a:pt x="0" y="0"/>
                </a:lnTo>
                <a:lnTo>
                  <a:pt x="1139910" y="0"/>
                </a:lnTo>
                <a:lnTo>
                  <a:pt x="1139910" y="90052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283593" y="8507730"/>
            <a:ext cx="772081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CAEAF5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저작자를 표시하거나 인용 색인을 포함하세요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25222" y="3018913"/>
            <a:ext cx="12437555" cy="30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1"/>
              </a:lnSpc>
            </a:pPr>
            <a:r>
              <a:rPr lang="en-US" sz="79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원문 또는 영감을 주는</a:t>
            </a:r>
          </a:p>
          <a:p>
            <a:pPr marL="0" lvl="0" indent="0" algn="ctr">
              <a:lnSpc>
                <a:spcPts val="12561"/>
              </a:lnSpc>
            </a:pPr>
            <a:r>
              <a:rPr lang="en-US" sz="79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글귀를 입력하세요.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58783" y="0"/>
            <a:ext cx="12453419" cy="10287000"/>
            <a:chOff x="0" y="0"/>
            <a:chExt cx="406400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17590" y="0"/>
            <a:ext cx="12453419" cy="10287000"/>
            <a:chOff x="0" y="0"/>
            <a:chExt cx="406400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334142" y="-224901"/>
            <a:ext cx="12725684" cy="10511901"/>
            <a:chOff x="0" y="0"/>
            <a:chExt cx="406400" cy="3357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34719" y="4031790"/>
            <a:ext cx="14418562" cy="186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67"/>
              </a:lnSpc>
            </a:pPr>
            <a:r>
              <a:rPr lang="en-US" sz="9853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6545" y="0"/>
            <a:ext cx="12453419" cy="10287000"/>
            <a:chOff x="0" y="0"/>
            <a:chExt cx="406400" cy="335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5090847"/>
            <a:ext cx="16230600" cy="333375"/>
            <a:chOff x="0" y="0"/>
            <a:chExt cx="21640800" cy="444500"/>
          </a:xfrm>
        </p:grpSpPr>
        <p:sp>
          <p:nvSpPr>
            <p:cNvPr id="10" name="AutoShape 10"/>
            <p:cNvSpPr/>
            <p:nvPr/>
          </p:nvSpPr>
          <p:spPr>
            <a:xfrm>
              <a:off x="0" y="165100"/>
              <a:ext cx="21640800" cy="0"/>
            </a:xfrm>
            <a:prstGeom prst="line">
              <a:avLst/>
            </a:prstGeom>
            <a:ln w="127000" cap="rnd">
              <a:solidFill>
                <a:srgbClr val="0085C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154234" y="0"/>
              <a:ext cx="431800" cy="43180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85C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028700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1725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6108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94375" y="5876660"/>
            <a:ext cx="336492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타이틀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870689"/>
            <a:ext cx="3107458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</a:pPr>
            <a:r>
              <a:rPr lang="en-US" sz="2099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17258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94375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5817" y="6870689"/>
            <a:ext cx="3111180" cy="83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0" indent="0" algn="l">
              <a:lnSpc>
                <a:spcPts val="3422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157397"/>
            <a:ext cx="13716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조작</a:t>
            </a: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, </a:t>
            </a:r>
            <a:r>
              <a:rPr lang="ko-KR" altLang="en-US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움직임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317258" y="4157397"/>
            <a:ext cx="146707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UI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6108" y="4157397"/>
            <a:ext cx="1637948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DB</a:t>
            </a:r>
            <a:endParaRPr lang="en-US" sz="3200" u="none" dirty="0">
              <a:solidFill>
                <a:srgbClr val="0085CD"/>
              </a:solidFill>
              <a:latin typeface="Tlab 판테온"/>
              <a:ea typeface="Tlab 판테온"/>
              <a:cs typeface="Tlab 판테온"/>
              <a:sym typeface="Tlab 판테온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94375" y="4157397"/>
            <a:ext cx="149639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74592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dirty="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06545" y="0"/>
            <a:ext cx="12453419" cy="10287000"/>
            <a:chOff x="0" y="0"/>
            <a:chExt cx="406400" cy="3357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931577" y="0"/>
            <a:ext cx="12453419" cy="10287000"/>
            <a:chOff x="0" y="0"/>
            <a:chExt cx="406400" cy="3357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978956" y="2542140"/>
            <a:ext cx="2330088" cy="1109611"/>
            <a:chOff x="0" y="0"/>
            <a:chExt cx="371119" cy="1767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최고경영자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500253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5400000">
            <a:off x="7342537" y="5620693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rot="5400000">
            <a:off x="10484680" y="5620693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433469" y="4473647"/>
            <a:ext cx="2330088" cy="1109611"/>
            <a:chOff x="0" y="0"/>
            <a:chExt cx="371119" cy="1767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65C1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프로젝트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관리자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4442" y="4473647"/>
            <a:ext cx="2330088" cy="1109611"/>
            <a:chOff x="0" y="0"/>
            <a:chExt cx="371119" cy="1767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65C1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프로젝트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관리자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rot="5400000">
            <a:off x="3891480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rot="5400000">
            <a:off x="7122513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rot="5400000">
            <a:off x="10290241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rot="5400000">
            <a:off x="13463577" y="7847738"/>
            <a:ext cx="84966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3176851" y="6338881"/>
            <a:ext cx="2330088" cy="1109611"/>
            <a:chOff x="0" y="0"/>
            <a:chExt cx="371119" cy="176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개발자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327068" y="6338881"/>
            <a:ext cx="2330088" cy="1109611"/>
            <a:chOff x="0" y="0"/>
            <a:chExt cx="371119" cy="1767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연구원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75874" y="6338881"/>
            <a:ext cx="2330088" cy="1109611"/>
            <a:chOff x="0" y="0"/>
            <a:chExt cx="371119" cy="1767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개발자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781060" y="6338881"/>
            <a:ext cx="2330088" cy="1109611"/>
            <a:chOff x="0" y="0"/>
            <a:chExt cx="371119" cy="1767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0085C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연구원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176851" y="8231802"/>
            <a:ext cx="2330088" cy="1109611"/>
            <a:chOff x="0" y="0"/>
            <a:chExt cx="371119" cy="1767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제조자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327068" y="8231802"/>
            <a:ext cx="2330088" cy="1109611"/>
            <a:chOff x="0" y="0"/>
            <a:chExt cx="371119" cy="1767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판매자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08956" y="8231802"/>
            <a:ext cx="2330088" cy="1109611"/>
            <a:chOff x="0" y="0"/>
            <a:chExt cx="371119" cy="17673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홍보</a:t>
              </a:r>
            </a:p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담당자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774533" y="8231802"/>
            <a:ext cx="2330088" cy="1109611"/>
            <a:chOff x="0" y="0"/>
            <a:chExt cx="371119" cy="17673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B7E2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371119" cy="195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spc="109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관리자</a:t>
              </a:r>
            </a:p>
          </p:txBody>
        </p:sp>
      </p:grpSp>
      <p:sp>
        <p:nvSpPr>
          <p:cNvPr id="48" name="AutoShape 48"/>
          <p:cNvSpPr/>
          <p:nvPr/>
        </p:nvSpPr>
        <p:spPr>
          <a:xfrm rot="5400000">
            <a:off x="8963443" y="3806723"/>
            <a:ext cx="36111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9" name="AutoShape 49"/>
          <p:cNvSpPr/>
          <p:nvPr/>
        </p:nvSpPr>
        <p:spPr>
          <a:xfrm rot="5400000">
            <a:off x="7342537" y="4217671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AutoShape 50"/>
          <p:cNvSpPr/>
          <p:nvPr/>
        </p:nvSpPr>
        <p:spPr>
          <a:xfrm rot="5400000">
            <a:off x="4085919" y="6082905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1" name="AutoShape 51"/>
          <p:cNvSpPr/>
          <p:nvPr/>
        </p:nvSpPr>
        <p:spPr>
          <a:xfrm rot="5400000">
            <a:off x="10484680" y="4217671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2" name="AutoShape 52"/>
          <p:cNvSpPr/>
          <p:nvPr/>
        </p:nvSpPr>
        <p:spPr>
          <a:xfrm rot="5400000">
            <a:off x="13683601" y="6082905"/>
            <a:ext cx="460783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53"/>
          <p:cNvSpPr/>
          <p:nvPr/>
        </p:nvSpPr>
        <p:spPr>
          <a:xfrm rot="-10800000">
            <a:off x="7572928" y="4012864"/>
            <a:ext cx="316772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AutoShape 54"/>
          <p:cNvSpPr/>
          <p:nvPr/>
        </p:nvSpPr>
        <p:spPr>
          <a:xfrm rot="-10800000">
            <a:off x="4290726" y="5826929"/>
            <a:ext cx="964885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10640919" y="1076582"/>
            <a:ext cx="6820381" cy="39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차트에 대한 일반적인 설명을 입력해 주세요.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프로젝트 수행 조직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700438" cy="10700438"/>
          </a:xfrm>
          <a:custGeom>
            <a:avLst/>
            <a:gdLst/>
            <a:ahLst/>
            <a:cxnLst/>
            <a:rect l="l" t="t" r="r" b="b"/>
            <a:pathLst>
              <a:path w="10700438" h="10700438">
                <a:moveTo>
                  <a:pt x="0" y="0"/>
                </a:moveTo>
                <a:lnTo>
                  <a:pt x="10700438" y="0"/>
                </a:lnTo>
                <a:lnTo>
                  <a:pt x="10700438" y="10700438"/>
                </a:lnTo>
                <a:lnTo>
                  <a:pt x="0" y="1070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968941" y="-530407"/>
            <a:ext cx="4794172" cy="10817407"/>
            <a:chOff x="0" y="0"/>
            <a:chExt cx="406400" cy="9169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916987"/>
            </a:xfrm>
            <a:custGeom>
              <a:avLst/>
              <a:gdLst/>
              <a:ahLst/>
              <a:cxnLst/>
              <a:rect l="l" t="t" r="r" b="b"/>
              <a:pathLst>
                <a:path w="406400" h="916987">
                  <a:moveTo>
                    <a:pt x="203200" y="0"/>
                  </a:moveTo>
                  <a:lnTo>
                    <a:pt x="406400" y="0"/>
                  </a:lnTo>
                  <a:lnTo>
                    <a:pt x="203200" y="916987"/>
                  </a:lnTo>
                  <a:lnTo>
                    <a:pt x="0" y="9169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945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17370" y="-1125021"/>
            <a:ext cx="4710237" cy="14437826"/>
            <a:chOff x="0" y="0"/>
            <a:chExt cx="406400" cy="1245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407994" y="0"/>
            <a:ext cx="10176340" cy="10287000"/>
            <a:chOff x="0" y="0"/>
            <a:chExt cx="5956300" cy="6021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5"/>
              <a:stretch>
                <a:fillRect l="-36734" r="-1489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이 페이지 내용에 대한 간략한 설명을 입력해 주세요.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7655" y="4538286"/>
            <a:ext cx="8870339" cy="255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  <a:p>
            <a:pPr marL="453388" lvl="1" indent="-226694" algn="l">
              <a:lnSpc>
                <a:spcPts val="5249"/>
              </a:lnSpc>
              <a:buFont typeface="Arial"/>
              <a:buChar char="•"/>
            </a:pPr>
            <a:r>
              <a:rPr lang="en-US" sz="20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보고할 업무진행 사항 및 성과를 입력해 주세요.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-2423452"/>
            <a:ext cx="4710237" cy="14437826"/>
            <a:chOff x="0" y="0"/>
            <a:chExt cx="406400" cy="1245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1245698"/>
            </a:xfrm>
            <a:custGeom>
              <a:avLst/>
              <a:gdLst/>
              <a:ahLst/>
              <a:cxnLst/>
              <a:rect l="l" t="t" r="r" b="b"/>
              <a:pathLst>
                <a:path w="406400" h="1245698">
                  <a:moveTo>
                    <a:pt x="203200" y="0"/>
                  </a:moveTo>
                  <a:lnTo>
                    <a:pt x="406400" y="0"/>
                  </a:lnTo>
                  <a:lnTo>
                    <a:pt x="203200" y="1245698"/>
                  </a:lnTo>
                  <a:lnTo>
                    <a:pt x="0" y="124569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203200" cy="1274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7196"/>
            <a:ext cx="18288000" cy="10827634"/>
          </a:xfrm>
          <a:custGeom>
            <a:avLst/>
            <a:gdLst/>
            <a:ahLst/>
            <a:cxnLst/>
            <a:rect l="l" t="t" r="r" b="b"/>
            <a:pathLst>
              <a:path w="18288000" h="10827634">
                <a:moveTo>
                  <a:pt x="0" y="0"/>
                </a:moveTo>
                <a:lnTo>
                  <a:pt x="18288000" y="0"/>
                </a:lnTo>
                <a:lnTo>
                  <a:pt x="18288000" y="10827634"/>
                </a:lnTo>
                <a:lnTo>
                  <a:pt x="0" y="1082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890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1938244" y="5845199"/>
            <a:ext cx="9326880" cy="4058573"/>
            <a:chOff x="0" y="0"/>
            <a:chExt cx="2697480" cy="1173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2356617" y="5845199"/>
            <a:ext cx="9326880" cy="4058573"/>
            <a:chOff x="0" y="0"/>
            <a:chExt cx="2697480" cy="1173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6651478" y="5845199"/>
            <a:ext cx="9326880" cy="4058573"/>
            <a:chOff x="0" y="0"/>
            <a:chExt cx="2697480" cy="11738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0946338" y="5845199"/>
            <a:ext cx="9326880" cy="4058573"/>
            <a:chOff x="0" y="0"/>
            <a:chExt cx="2697480" cy="11738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98750" cy="1173803"/>
            </a:xfrm>
            <a:custGeom>
              <a:avLst/>
              <a:gdLst/>
              <a:ahLst/>
              <a:cxnLst/>
              <a:rect l="l" t="t" r="r" b="b"/>
              <a:pathLst>
                <a:path w="2698750" h="1173803">
                  <a:moveTo>
                    <a:pt x="2145030" y="1173803"/>
                  </a:moveTo>
                  <a:lnTo>
                    <a:pt x="553720" y="1173803"/>
                  </a:lnTo>
                  <a:cubicBezTo>
                    <a:pt x="247650" y="1173803"/>
                    <a:pt x="0" y="911021"/>
                    <a:pt x="0" y="587582"/>
                  </a:cubicBezTo>
                  <a:cubicBezTo>
                    <a:pt x="0" y="262794"/>
                    <a:pt x="247650" y="0"/>
                    <a:pt x="553720" y="0"/>
                  </a:cubicBezTo>
                  <a:lnTo>
                    <a:pt x="2145030" y="0"/>
                  </a:lnTo>
                  <a:cubicBezTo>
                    <a:pt x="2451100" y="0"/>
                    <a:pt x="2698750" y="262795"/>
                    <a:pt x="2698750" y="587582"/>
                  </a:cubicBezTo>
                  <a:cubicBezTo>
                    <a:pt x="2697480" y="911021"/>
                    <a:pt x="2449830" y="1173803"/>
                    <a:pt x="2145030" y="1173803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프로젝트 연구현황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901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33%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9933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1467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3380"/>
              </a:lnSpc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12761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57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4794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6328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07622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12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49654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1188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02483" y="4937647"/>
            <a:ext cx="3414591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74</a:t>
            </a:r>
            <a:r>
              <a:rPr lang="en-US" sz="70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44515" y="6236855"/>
            <a:ext cx="413052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56049" y="7703035"/>
            <a:ext cx="3107458" cy="8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marL="0" lvl="1" indent="0" algn="ctr">
              <a:lnSpc>
                <a:spcPts val="3380"/>
              </a:lnSpc>
              <a:spcBef>
                <a:spcPct val="0"/>
              </a:spcBef>
            </a:pPr>
            <a:r>
              <a:rPr lang="en-US" sz="2099" u="none">
                <a:solidFill>
                  <a:srgbClr val="0085CD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0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699689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140654" y="5822270"/>
            <a:ext cx="7315200" cy="172905"/>
          </a:xfrm>
          <a:custGeom>
            <a:avLst/>
            <a:gdLst/>
            <a:ahLst/>
            <a:cxnLst/>
            <a:rect l="l" t="t" r="r" b="b"/>
            <a:pathLst>
              <a:path w="7315200" h="172905">
                <a:moveTo>
                  <a:pt x="0" y="0"/>
                </a:moveTo>
                <a:lnTo>
                  <a:pt x="7315200" y="0"/>
                </a:lnTo>
                <a:lnTo>
                  <a:pt x="7315200" y="172905"/>
                </a:lnTo>
                <a:lnTo>
                  <a:pt x="0" y="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59230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651991" y="4159620"/>
            <a:ext cx="3598733" cy="35987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908195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100957" y="4159620"/>
            <a:ext cx="3598733" cy="35987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357161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5" y="0"/>
                </a:lnTo>
                <a:lnTo>
                  <a:pt x="3984255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549922" y="4159620"/>
            <a:ext cx="3598733" cy="35987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806126" y="3966858"/>
            <a:ext cx="3984256" cy="3984256"/>
          </a:xfrm>
          <a:custGeom>
            <a:avLst/>
            <a:gdLst/>
            <a:ahLst/>
            <a:cxnLst/>
            <a:rect l="l" t="t" r="r" b="b"/>
            <a:pathLst>
              <a:path w="3984256" h="3984256">
                <a:moveTo>
                  <a:pt x="0" y="0"/>
                </a:moveTo>
                <a:lnTo>
                  <a:pt x="3984256" y="0"/>
                </a:lnTo>
                <a:lnTo>
                  <a:pt x="3984256" y="3984256"/>
                </a:lnTo>
                <a:lnTo>
                  <a:pt x="0" y="3984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998888" y="4159620"/>
            <a:ext cx="3598733" cy="359873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9D0E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51536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33%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6102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5435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0501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57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65067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44400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49466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12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14033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93366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98432" y="4703205"/>
            <a:ext cx="3199644" cy="10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65"/>
              </a:lnSpc>
              <a:spcBef>
                <a:spcPct val="0"/>
              </a:spcBef>
            </a:pPr>
            <a:r>
              <a:rPr lang="en-US" sz="6559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74</a:t>
            </a:r>
            <a:r>
              <a:rPr lang="en-US" sz="6559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62998" y="5848934"/>
            <a:ext cx="3870512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1"/>
              </a:lnSpc>
              <a:spcBef>
                <a:spcPct val="0"/>
              </a:spcBef>
            </a:pPr>
            <a:r>
              <a:rPr lang="en-US" sz="1967">
                <a:solidFill>
                  <a:srgbClr val="2C92D5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주된 포인트를 추가해 주세요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42331" y="6264831"/>
            <a:ext cx="2911845" cy="66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토론하고자 하는 내용을</a:t>
            </a:r>
          </a:p>
          <a:p>
            <a:pPr algn="ctr">
              <a:lnSpc>
                <a:spcPts val="2715"/>
              </a:lnSpc>
            </a:pPr>
            <a:r>
              <a:rPr lang="en-US" sz="1686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간략하게 설명해 주세요.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프로젝트 연구현황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756984"/>
          </a:xfrm>
          <a:custGeom>
            <a:avLst/>
            <a:gdLst/>
            <a:ahLst/>
            <a:cxnLst/>
            <a:rect l="l" t="t" r="r" b="b"/>
            <a:pathLst>
              <a:path w="18288000" h="10756984">
                <a:moveTo>
                  <a:pt x="0" y="0"/>
                </a:moveTo>
                <a:lnTo>
                  <a:pt x="18288000" y="0"/>
                </a:lnTo>
                <a:lnTo>
                  <a:pt x="18288000" y="10756984"/>
                </a:lnTo>
                <a:lnTo>
                  <a:pt x="0" y="1075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00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41600" y="0"/>
            <a:ext cx="12453419" cy="10287000"/>
            <a:chOff x="0" y="0"/>
            <a:chExt cx="406400" cy="335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35702"/>
            </a:xfrm>
            <a:custGeom>
              <a:avLst/>
              <a:gdLst/>
              <a:ahLst/>
              <a:cxnLst/>
              <a:rect l="l" t="t" r="r" b="b"/>
              <a:pathLst>
                <a:path w="406400" h="335702">
                  <a:moveTo>
                    <a:pt x="203200" y="0"/>
                  </a:moveTo>
                  <a:lnTo>
                    <a:pt x="406400" y="0"/>
                  </a:lnTo>
                  <a:lnTo>
                    <a:pt x="203200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203200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5097780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rot="5399999">
            <a:off x="4811722" y="6383876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>
            <a:off x="11059375" y="4231442"/>
            <a:ext cx="37270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169614" y="2462511"/>
            <a:ext cx="3680737" cy="368073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3D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1996" y="7747784"/>
            <a:ext cx="1903457" cy="190345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58254" y="7747784"/>
            <a:ext cx="1903457" cy="190345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24511" y="7747784"/>
            <a:ext cx="1903457" cy="190345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DE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 u="none">
                  <a:solidFill>
                    <a:srgbClr val="0085CD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출시항목 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2162" y="2999548"/>
            <a:ext cx="2606662" cy="260666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F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62"/>
                </a:lnSpc>
                <a:spcBef>
                  <a:spcPct val="0"/>
                </a:spcBef>
              </a:pPr>
              <a:r>
                <a:rPr lang="en-US" sz="2295">
                  <a:solidFill>
                    <a:srgbClr val="FFFFFF"/>
                  </a:solidFill>
                  <a:latin typeface="Tlab 판테온"/>
                  <a:ea typeface="Tlab 판테온"/>
                  <a:cs typeface="Tlab 판테온"/>
                  <a:sym typeface="Tlab 판테온"/>
                </a:rPr>
                <a:t>단계 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569582" y="2666984"/>
            <a:ext cx="4460400" cy="1480431"/>
            <a:chOff x="0" y="0"/>
            <a:chExt cx="1989724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569582" y="4458345"/>
            <a:ext cx="4460400" cy="1480431"/>
            <a:chOff x="0" y="0"/>
            <a:chExt cx="1989724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89724" cy="660400"/>
            </a:xfrm>
            <a:custGeom>
              <a:avLst/>
              <a:gdLst/>
              <a:ahLst/>
              <a:cxnLst/>
              <a:rect l="l" t="t" r="r" b="b"/>
              <a:pathLst>
                <a:path w="1989724" h="660400">
                  <a:moveTo>
                    <a:pt x="186526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65264" y="0"/>
                  </a:lnTo>
                  <a:cubicBezTo>
                    <a:pt x="1933844" y="0"/>
                    <a:pt x="1989724" y="55880"/>
                    <a:pt x="1989724" y="124460"/>
                  </a:cubicBezTo>
                  <a:lnTo>
                    <a:pt x="1989724" y="535940"/>
                  </a:lnTo>
                  <a:cubicBezTo>
                    <a:pt x="1989724" y="604520"/>
                    <a:pt x="1933844" y="660400"/>
                    <a:pt x="1865264" y="660400"/>
                  </a:cubicBezTo>
                  <a:close/>
                </a:path>
              </a:pathLst>
            </a:custGeom>
            <a:solidFill>
              <a:srgbClr val="CAEAF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71438" y="785937"/>
            <a:ext cx="1495348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주요개발 현황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5454" y="3940929"/>
            <a:ext cx="322905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495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관련 제목을</a:t>
            </a:r>
          </a:p>
          <a:p>
            <a:pPr marL="0" lvl="0" indent="0" algn="ctr">
              <a:lnSpc>
                <a:spcPts val="2994"/>
              </a:lnSpc>
            </a:pPr>
            <a:r>
              <a:rPr lang="en-US" sz="2495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입력하세요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02119" y="3188759"/>
            <a:ext cx="19953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02119" y="4980120"/>
            <a:ext cx="19953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현황 2</a:t>
            </a:r>
          </a:p>
        </p:txBody>
      </p:sp>
      <p:sp>
        <p:nvSpPr>
          <p:cNvPr id="35" name="AutoShape 35"/>
          <p:cNvSpPr/>
          <p:nvPr/>
        </p:nvSpPr>
        <p:spPr>
          <a:xfrm rot="5400000">
            <a:off x="2088635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rot="5400000">
            <a:off x="460726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11532696" y="3407199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>
            <a:off x="11532696" y="5198560"/>
            <a:ext cx="818129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7052751" y="4255254"/>
            <a:ext cx="999354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 rot="5400000">
            <a:off x="7197338" y="7136647"/>
            <a:ext cx="757805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oval" w="lg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rot="-10800000">
            <a:off x="2443725" y="6657402"/>
            <a:ext cx="5156328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 rot="-5400000">
            <a:off x="10536402" y="4302879"/>
            <a:ext cx="1838986" cy="0"/>
          </a:xfrm>
          <a:prstGeom prst="line">
            <a:avLst/>
          </a:prstGeom>
          <a:ln w="47625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1438" y="2088177"/>
            <a:ext cx="9491551" cy="41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7"/>
              </a:lnSpc>
              <a:spcBef>
                <a:spcPct val="0"/>
              </a:spcBef>
            </a:pPr>
            <a:r>
              <a:rPr lang="en-US" sz="2484" u="none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서브 헤딩을 입력하세요.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 u="none">
                <a:solidFill>
                  <a:srgbClr val="FFFFFF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제조현황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460" y="919444"/>
            <a:ext cx="9550144" cy="955564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1438" y="4283602"/>
            <a:ext cx="82650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85C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차트에서 제시된 데이터에 대한 설명이나 출처를 입력해 주세요.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655" y="515855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복잡하고 정보가 많은 경우 그래프나 차트를 통해서 시각화 하세요.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655" y="621773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4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875" b="2187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7544186" y="0"/>
            <a:ext cx="15239488" cy="10287000"/>
            <a:chOff x="0" y="0"/>
            <a:chExt cx="497319" cy="335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319" cy="335702"/>
            </a:xfrm>
            <a:custGeom>
              <a:avLst/>
              <a:gdLst/>
              <a:ahLst/>
              <a:cxnLst/>
              <a:rect l="l" t="t" r="r" b="b"/>
              <a:pathLst>
                <a:path w="497319" h="335702">
                  <a:moveTo>
                    <a:pt x="203200" y="0"/>
                  </a:moveTo>
                  <a:lnTo>
                    <a:pt x="497319" y="0"/>
                  </a:lnTo>
                  <a:lnTo>
                    <a:pt x="294119" y="335702"/>
                  </a:lnTo>
                  <a:lnTo>
                    <a:pt x="0" y="33570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1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28575"/>
              <a:ext cx="294119" cy="364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708821"/>
            <a:ext cx="18288000" cy="5189220"/>
          </a:xfrm>
          <a:custGeom>
            <a:avLst/>
            <a:gdLst/>
            <a:ahLst/>
            <a:cxnLst/>
            <a:rect l="l" t="t" r="r" b="b"/>
            <a:pathLst>
              <a:path w="18288000" h="5189220">
                <a:moveTo>
                  <a:pt x="0" y="0"/>
                </a:moveTo>
                <a:lnTo>
                  <a:pt x="18288000" y="0"/>
                </a:lnTo>
                <a:lnTo>
                  <a:pt x="18288000" y="5189220"/>
                </a:lnTo>
                <a:lnTo>
                  <a:pt x="0" y="518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85" y="249092"/>
            <a:ext cx="9815580" cy="980322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1438" y="675240"/>
            <a:ext cx="92780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85CD"/>
                </a:solidFill>
                <a:latin typeface="Tlab 판테온"/>
                <a:ea typeface="Tlab 판테온"/>
                <a:cs typeface="Tlab 판테온"/>
                <a:sym typeface="Tlab 판테온"/>
              </a:rPr>
              <a:t>판매현황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1438" y="4283602"/>
            <a:ext cx="82650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85C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그래프의 데이터에 대한 설명이나 출처를 입력해 주세요.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655" y="515855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복잡하고 정보가 많은 경우 그래프나 차트를 통해서 시각화 하세요.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655" y="6217734"/>
            <a:ext cx="7450333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그래프나 차트는 여러분이 토론하고자 하는 주제에 맥락을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 </a:t>
            </a:r>
            <a:r>
              <a:rPr lang="en-US" sz="2100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  <a:hlinkClick r:id="rId5" tooltip="https://docs.google.com/spreadsheets/d/1DUF2isFWsqVSYhbaACYtbgcLi_YjDqpE3GLQIVgkKQg/edit#gid=69851113"/>
              </a:rPr>
              <a:t>추가하는 데 도움이 되는 시각적 자료입니다.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438" y="9039225"/>
            <a:ext cx="8992881" cy="510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7"/>
              </a:lnSpc>
            </a:pPr>
            <a:r>
              <a:rPr lang="en-US" sz="1899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출처: 여기에 참고 문헌을 추가하세요.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551</Words>
  <Application>Microsoft Office PowerPoint</Application>
  <PresentationFormat>사용자 지정</PresentationFormat>
  <Paragraphs>154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윤고딕 Semi-Bold</vt:lpstr>
      <vt:lpstr>Arial</vt:lpstr>
      <vt:lpstr>윤고딕 Bold</vt:lpstr>
      <vt:lpstr>Calibri</vt:lpstr>
      <vt:lpstr>Tlab 판테온</vt:lpstr>
      <vt:lpstr>윤고딕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배경 업무 보고서 프레젠테이션</dc:title>
  <cp:lastModifiedBy>hajin joh</cp:lastModifiedBy>
  <cp:revision>5</cp:revision>
  <dcterms:created xsi:type="dcterms:W3CDTF">2006-08-16T00:00:00Z</dcterms:created>
  <dcterms:modified xsi:type="dcterms:W3CDTF">2024-10-28T18:11:43Z</dcterms:modified>
  <dc:identifier>DAGU4jAtsr8</dc:identifier>
</cp:coreProperties>
</file>